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68" r:id="rId2"/>
    <p:sldId id="264" r:id="rId3"/>
    <p:sldId id="265" r:id="rId4"/>
    <p:sldId id="266" r:id="rId5"/>
    <p:sldId id="271" r:id="rId6"/>
    <p:sldId id="257" r:id="rId7"/>
    <p:sldId id="258" r:id="rId8"/>
    <p:sldId id="259" r:id="rId9"/>
    <p:sldId id="263" r:id="rId10"/>
    <p:sldId id="261" r:id="rId11"/>
    <p:sldId id="262" r:id="rId12"/>
    <p:sldId id="277" r:id="rId13"/>
    <p:sldId id="278" r:id="rId14"/>
    <p:sldId id="269" r:id="rId15"/>
    <p:sldId id="270" r:id="rId16"/>
    <p:sldId id="267" r:id="rId17"/>
    <p:sldId id="274" r:id="rId18"/>
    <p:sldId id="275" r:id="rId19"/>
    <p:sldId id="272" r:id="rId20"/>
    <p:sldId id="273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7" d="100"/>
          <a:sy n="77" d="100"/>
        </p:scale>
        <p:origin x="-1308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-2248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A8646-1A42-544F-8097-3A682A265EEE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563DE-872F-1040-BA79-1CEC3409C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841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971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Solanezumab</a:t>
            </a:r>
            <a:r>
              <a:rPr lang="en-US" dirty="0" smtClean="0"/>
              <a:t>- Expeditions3</a:t>
            </a:r>
            <a:r>
              <a:rPr lang="en-US" baseline="0" dirty="0" smtClean="0"/>
              <a:t> study- 18 month, multinational, placebo controlled study</a:t>
            </a:r>
            <a:endParaRPr lang="en-US" dirty="0" smtClean="0"/>
          </a:p>
          <a:p>
            <a:r>
              <a:rPr lang="en-US" dirty="0" smtClean="0"/>
              <a:t> Failed Phase</a:t>
            </a:r>
            <a:r>
              <a:rPr lang="en-US" baseline="0" dirty="0" smtClean="0"/>
              <a:t> III </a:t>
            </a:r>
            <a:r>
              <a:rPr lang="en-US" baseline="0" dirty="0" err="1" smtClean="0"/>
              <a:t>tirals</a:t>
            </a:r>
            <a:r>
              <a:rPr lang="en-US" baseline="0" dirty="0" smtClean="0"/>
              <a:t>- only 11%-15% reduction in cognitive decline depending on test use to measure—non statistically sig. Increased risk of spinal osteoarthritis, dysuria, and </a:t>
            </a:r>
            <a:r>
              <a:rPr lang="en-US" baseline="0" dirty="0" err="1" smtClean="0"/>
              <a:t>vasogenic</a:t>
            </a:r>
            <a:r>
              <a:rPr lang="en-US" baseline="0" dirty="0" smtClean="0"/>
              <a:t> edema.  BUT hope remains if given in earlier stage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43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Pioglitazone-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Actos</a:t>
            </a:r>
            <a:r>
              <a:rPr lang="en-US" baseline="0" dirty="0" smtClean="0"/>
              <a:t>- Thiazolidinedione (</a:t>
            </a:r>
            <a:r>
              <a:rPr lang="en-US" baseline="0" dirty="0" err="1" smtClean="0"/>
              <a:t>incrase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Prolferator</a:t>
            </a:r>
            <a:r>
              <a:rPr lang="en-US" baseline="0" dirty="0" smtClean="0"/>
              <a:t>- activated </a:t>
            </a:r>
            <a:r>
              <a:rPr lang="en-US" baseline="0" dirty="0" err="1" smtClean="0"/>
              <a:t>receptro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gamm</a:t>
            </a:r>
            <a:r>
              <a:rPr lang="en-US" baseline="0" dirty="0" smtClean="0"/>
              <a:t>)    </a:t>
            </a:r>
            <a:r>
              <a:rPr lang="en-US" baseline="0" dirty="0" err="1" smtClean="0"/>
              <a:t>inlived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gluose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lpip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metabolusm</a:t>
            </a:r>
            <a:r>
              <a:rPr lang="en-US" baseline="0" dirty="0" smtClean="0"/>
              <a:t> n muscle and adipose and liver. Reduced insulin </a:t>
            </a:r>
            <a:r>
              <a:rPr lang="en-US" baseline="0" dirty="0" err="1" smtClean="0"/>
              <a:t>resistnece</a:t>
            </a:r>
            <a:r>
              <a:rPr lang="en-US" baseline="0" dirty="0" smtClean="0"/>
              <a:t> and decreases </a:t>
            </a:r>
            <a:r>
              <a:rPr lang="en-US" baseline="0" dirty="0" err="1" smtClean="0"/>
              <a:t>gluconeogenisis</a:t>
            </a:r>
            <a:r>
              <a:rPr lang="en-US" baseline="0" dirty="0" smtClean="0"/>
              <a:t> of liver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57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Labs:</a:t>
            </a:r>
            <a:r>
              <a:rPr lang="en-US" baseline="0" dirty="0" smtClean="0"/>
              <a:t> CMP, CBC, UA with </a:t>
            </a:r>
            <a:r>
              <a:rPr lang="en-US" baseline="0" dirty="0" err="1" smtClean="0"/>
              <a:t>Ucx</a:t>
            </a:r>
            <a:r>
              <a:rPr lang="en-US" baseline="0" dirty="0" smtClean="0"/>
              <a:t>, U </a:t>
            </a:r>
            <a:r>
              <a:rPr lang="en-US" baseline="0" dirty="0" err="1" smtClean="0"/>
              <a:t>tox</a:t>
            </a:r>
            <a:r>
              <a:rPr lang="en-US" baseline="0" dirty="0" smtClean="0"/>
              <a:t>. Drug levels, blood gas if breathing problems, B12. </a:t>
            </a:r>
            <a:r>
              <a:rPr lang="en-US" baseline="0" dirty="0" err="1" smtClean="0"/>
              <a:t>Thaimine</a:t>
            </a:r>
            <a:endParaRPr lang="en-US" baseline="0" dirty="0" smtClean="0"/>
          </a:p>
          <a:p>
            <a:r>
              <a:rPr lang="en-US" baseline="0" dirty="0" smtClean="0"/>
              <a:t>CT?- retrospective </a:t>
            </a:r>
            <a:r>
              <a:rPr lang="en-US" baseline="0" dirty="0" err="1" smtClean="0"/>
              <a:t>stuy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 without focal signs only 4% had abnormal CT</a:t>
            </a:r>
          </a:p>
          <a:p>
            <a:r>
              <a:rPr lang="en-US" baseline="0" dirty="0" smtClean="0"/>
              <a:t>MRI?- more sensitive for acute stroke, posterior fossa lesions, white matter lesions </a:t>
            </a:r>
          </a:p>
          <a:p>
            <a:r>
              <a:rPr lang="en-US" baseline="0" dirty="0" smtClean="0"/>
              <a:t>Lumbar </a:t>
            </a:r>
            <a:r>
              <a:rPr lang="en-US" baseline="0" dirty="0" err="1" smtClean="0"/>
              <a:t>uncture</a:t>
            </a:r>
            <a:r>
              <a:rPr lang="en-US" baseline="0" dirty="0" smtClean="0"/>
              <a:t>?</a:t>
            </a:r>
          </a:p>
          <a:p>
            <a:r>
              <a:rPr lang="en-US" baseline="0" dirty="0" smtClean="0"/>
              <a:t>EEG?</a:t>
            </a:r>
          </a:p>
          <a:p>
            <a:endParaRPr lang="en-US" baseline="0" dirty="0" smtClean="0"/>
          </a:p>
          <a:p>
            <a:r>
              <a:rPr lang="en-US" baseline="0" dirty="0" smtClean="0"/>
              <a:t>Haldol, though </a:t>
            </a:r>
            <a:r>
              <a:rPr lang="en-US" baseline="0" dirty="0" err="1" smtClean="0"/>
              <a:t>quetiapine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risperidone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ziprasidone</a:t>
            </a:r>
            <a:r>
              <a:rPr lang="en-US" baseline="0" dirty="0" smtClean="0"/>
              <a:t> and olanzapine have </a:t>
            </a:r>
            <a:r>
              <a:rPr lang="en-US" baseline="0" dirty="0" err="1" smtClean="0"/>
              <a:t>fewere</a:t>
            </a:r>
            <a:r>
              <a:rPr lang="en-US" baseline="0" dirty="0" smtClean="0"/>
              <a:t> side </a:t>
            </a:r>
            <a:r>
              <a:rPr lang="en-US" baseline="0" dirty="0" err="1" smtClean="0"/>
              <a:t>effecs</a:t>
            </a:r>
            <a:r>
              <a:rPr lang="en-US" baseline="0" dirty="0" smtClean="0"/>
              <a:t>, but less experience </a:t>
            </a:r>
          </a:p>
          <a:p>
            <a:r>
              <a:rPr lang="en-US" baseline="0" dirty="0" smtClean="0"/>
              <a:t>Prevention? Possible </a:t>
            </a:r>
            <a:r>
              <a:rPr lang="en-US" baseline="0" dirty="0" err="1" smtClean="0"/>
              <a:t>rivastigmine</a:t>
            </a:r>
            <a:r>
              <a:rPr lang="en-US" baseline="0" dirty="0" smtClean="0"/>
              <a:t>, prophylaxis </a:t>
            </a:r>
            <a:r>
              <a:rPr lang="en-US" baseline="0" dirty="0" err="1" smtClean="0"/>
              <a:t>haldol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Gabapendtin</a:t>
            </a:r>
            <a:r>
              <a:rPr lang="en-US" baseline="0" dirty="0" smtClean="0"/>
              <a:t> or melatonin. </a:t>
            </a:r>
          </a:p>
          <a:p>
            <a:r>
              <a:rPr lang="en-US" dirty="0" smtClean="0"/>
              <a:t>Acute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fluctating</a:t>
            </a:r>
            <a:r>
              <a:rPr lang="en-US" baseline="0" dirty="0" smtClean="0"/>
              <a:t>- “Is there </a:t>
            </a:r>
            <a:r>
              <a:rPr lang="en-US" baseline="0" dirty="0" err="1" smtClean="0"/>
              <a:t>eveidence</a:t>
            </a:r>
            <a:r>
              <a:rPr lang="en-US" baseline="0" dirty="0" smtClean="0"/>
              <a:t> of an acute change in mental status from the patient’s </a:t>
            </a:r>
            <a:r>
              <a:rPr lang="en-US" baseline="0" dirty="0" err="1" smtClean="0"/>
              <a:t>baeline</a:t>
            </a:r>
            <a:r>
              <a:rPr lang="en-US" baseline="0" dirty="0" smtClean="0"/>
              <a:t>? Was there fluctuation?</a:t>
            </a:r>
          </a:p>
          <a:p>
            <a:r>
              <a:rPr lang="en-US" baseline="0" dirty="0" smtClean="0"/>
              <a:t>Inattention- Difficulty keeping tack of what was being said?</a:t>
            </a:r>
          </a:p>
          <a:p>
            <a:r>
              <a:rPr lang="en-US" baseline="0" dirty="0" smtClean="0"/>
              <a:t>Disorganized thinking- rambling, </a:t>
            </a:r>
            <a:r>
              <a:rPr lang="en-US" baseline="0" dirty="0" err="1" smtClean="0"/>
              <a:t>incohere</a:t>
            </a:r>
            <a:r>
              <a:rPr lang="en-US" baseline="0" dirty="0" smtClean="0"/>
              <a:t>, irrelevant conversation, </a:t>
            </a:r>
            <a:r>
              <a:rPr lang="en-US" baseline="0" dirty="0" err="1" smtClean="0"/>
              <a:t>illeogical</a:t>
            </a:r>
            <a:r>
              <a:rPr lang="en-US" baseline="0" dirty="0" smtClean="0"/>
              <a:t> ideas or unpredictable switching from subject to subject</a:t>
            </a:r>
          </a:p>
          <a:p>
            <a:r>
              <a:rPr lang="en-US" baseline="0" dirty="0" smtClean="0"/>
              <a:t>Altered- alert, vigilant, lethargic, stupor and coma ( variations on </a:t>
            </a:r>
            <a:r>
              <a:rPr lang="en-US" baseline="0" dirty="0" err="1" smtClean="0"/>
              <a:t>difficutly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arous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71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 </a:t>
            </a:r>
            <a:r>
              <a:rPr lang="en-US" dirty="0" err="1" smtClean="0"/>
              <a:t>hippocampa</a:t>
            </a:r>
            <a:r>
              <a:rPr lang="en-US" dirty="0" smtClean="0"/>
              <a:t> and other medial temporal lobe structures. Sub cortical systems supporting </a:t>
            </a:r>
            <a:r>
              <a:rPr lang="en-US" dirty="0" err="1" smtClean="0"/>
              <a:t>procedurel</a:t>
            </a:r>
            <a:r>
              <a:rPr lang="en-US" dirty="0" smtClean="0"/>
              <a:t> </a:t>
            </a:r>
            <a:r>
              <a:rPr lang="en-US" dirty="0" err="1" smtClean="0"/>
              <a:t>memore</a:t>
            </a:r>
            <a:r>
              <a:rPr lang="en-US" dirty="0" smtClean="0"/>
              <a:t> and motor learning and relatively spared  with memory for facts, </a:t>
            </a:r>
            <a:r>
              <a:rPr lang="en-US" dirty="0" err="1" smtClean="0"/>
              <a:t>vocablar</a:t>
            </a:r>
            <a:r>
              <a:rPr lang="en-US" dirty="0" smtClean="0"/>
              <a:t> and concepts </a:t>
            </a:r>
            <a:r>
              <a:rPr lang="en-US" dirty="0" err="1" smtClean="0"/>
              <a:t>imparied</a:t>
            </a:r>
            <a:r>
              <a:rPr lang="en-US" dirty="0" smtClean="0"/>
              <a:t> </a:t>
            </a:r>
            <a:r>
              <a:rPr lang="en-US" dirty="0" err="1" smtClean="0"/>
              <a:t>somewat</a:t>
            </a:r>
            <a:r>
              <a:rPr lang="en-US" dirty="0" smtClean="0"/>
              <a:t> later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68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Neuroleptic sensitivity-</a:t>
            </a:r>
            <a:r>
              <a:rPr lang="en-US" baseline="0" dirty="0" smtClean="0"/>
              <a:t> sensitivity to antipsychotics --- worsening cognition, heavy sedation, increased or </a:t>
            </a:r>
            <a:r>
              <a:rPr lang="en-US" baseline="0" dirty="0" err="1" smtClean="0"/>
              <a:t>possibe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irreversable</a:t>
            </a:r>
            <a:r>
              <a:rPr lang="en-US" baseline="0" dirty="0" smtClean="0"/>
              <a:t> parkinsonism or NMS. Use </a:t>
            </a:r>
            <a:r>
              <a:rPr lang="en-US" baseline="0" dirty="0" err="1" smtClean="0"/>
              <a:t>Quitapine</a:t>
            </a:r>
            <a:r>
              <a:rPr lang="en-US" baseline="0" dirty="0" smtClean="0"/>
              <a:t> or clozapine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haldol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respierdal</a:t>
            </a:r>
            <a:r>
              <a:rPr lang="en-US" baseline="0" dirty="0" smtClean="0"/>
              <a:t> for psychosis</a:t>
            </a:r>
          </a:p>
          <a:p>
            <a:r>
              <a:rPr lang="en-US" baseline="0" dirty="0" smtClean="0"/>
              <a:t>Anticholinesterases and </a:t>
            </a:r>
            <a:r>
              <a:rPr lang="en-US" baseline="0" dirty="0" err="1" smtClean="0"/>
              <a:t>memantin</a:t>
            </a:r>
            <a:r>
              <a:rPr lang="en-US" baseline="0" dirty="0" smtClean="0"/>
              <a:t>, per </a:t>
            </a:r>
            <a:r>
              <a:rPr lang="en-US" baseline="0" dirty="0" err="1" smtClean="0"/>
              <a:t>cocrhran</a:t>
            </a:r>
            <a:r>
              <a:rPr lang="en-US" baseline="0" dirty="0" smtClean="0"/>
              <a:t> review have uncertain benefits in </a:t>
            </a:r>
            <a:r>
              <a:rPr lang="en-US" baseline="0" dirty="0" err="1" smtClean="0"/>
              <a:t>lewy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parkinsonian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6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94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</a:t>
            </a:r>
            <a:r>
              <a:rPr lang="en-US" baseline="0" dirty="0" smtClean="0"/>
              <a:t>, greater than 10 years education score is 27 until you hit about 78</a:t>
            </a:r>
          </a:p>
          <a:p>
            <a:r>
              <a:rPr lang="en-US" baseline="0" dirty="0" smtClean="0"/>
              <a:t>6-10 years education, 26 until around 54, then 25</a:t>
            </a:r>
          </a:p>
          <a:p>
            <a:r>
              <a:rPr lang="en-US" baseline="0" dirty="0" smtClean="0"/>
              <a:t>0-5 years education, 24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22, 23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44, 22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59, 21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72 and 20 after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Women  &gt;10 years 28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33, 27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52 an 26 thereafter</a:t>
            </a:r>
          </a:p>
          <a:p>
            <a:r>
              <a:rPr lang="en-US" baseline="0" dirty="0" smtClean="0"/>
              <a:t>6-10 years Education 27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about 30, then falling a point every 15 years thereafter</a:t>
            </a:r>
          </a:p>
          <a:p>
            <a:r>
              <a:rPr lang="en-US" baseline="0" dirty="0" smtClean="0"/>
              <a:t>0-5 years education 25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32, 24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about 45 then falling by a point every 5 years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These </a:t>
            </a:r>
            <a:r>
              <a:rPr lang="en-US" baseline="0" dirty="0" err="1" smtClean="0"/>
              <a:t>norma</a:t>
            </a:r>
            <a:r>
              <a:rPr lang="en-US" baseline="0" dirty="0" smtClean="0"/>
              <a:t> had sensitivity of 85% and 89% </a:t>
            </a:r>
            <a:r>
              <a:rPr lang="en-US" baseline="0" dirty="0" err="1" smtClean="0"/>
              <a:t>respectivly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36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Officially</a:t>
            </a:r>
            <a:r>
              <a:rPr lang="en-US" baseline="0" dirty="0" smtClean="0"/>
              <a:t>, according to a </a:t>
            </a:r>
            <a:r>
              <a:rPr lang="en-US" baseline="0" dirty="0" err="1" smtClean="0"/>
              <a:t>Chochrane</a:t>
            </a:r>
            <a:r>
              <a:rPr lang="en-US" baseline="0" dirty="0" smtClean="0"/>
              <a:t> review based on small studies from Singapore, </a:t>
            </a:r>
            <a:r>
              <a:rPr lang="en-US" baseline="0" dirty="0" err="1" smtClean="0"/>
              <a:t>Brzil</a:t>
            </a:r>
            <a:r>
              <a:rPr lang="en-US" baseline="0" dirty="0" smtClean="0"/>
              <a:t>, UK, Korea , China and Japan (9422 </a:t>
            </a:r>
            <a:r>
              <a:rPr lang="en-US" baseline="0" dirty="0" err="1" smtClean="0"/>
              <a:t>ppl</a:t>
            </a:r>
            <a:r>
              <a:rPr lang="en-US" baseline="0" dirty="0" smtClean="0"/>
              <a:t> total, though no one study had more than 350 </a:t>
            </a:r>
            <a:r>
              <a:rPr lang="en-US" baseline="0" dirty="0" err="1" smtClean="0"/>
              <a:t>ppl</a:t>
            </a:r>
            <a:r>
              <a:rPr lang="en-US" baseline="0" dirty="0" smtClean="0"/>
              <a:t>) on general population regardless of </a:t>
            </a:r>
            <a:r>
              <a:rPr lang="en-US" baseline="0" dirty="0" err="1" smtClean="0"/>
              <a:t>symtpoms</a:t>
            </a:r>
            <a:r>
              <a:rPr lang="en-US" baseline="0" dirty="0" smtClean="0"/>
              <a:t> (screening)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people presenting to primary care with </a:t>
            </a:r>
            <a:r>
              <a:rPr lang="en-US" baseline="0" dirty="0" err="1" smtClean="0"/>
              <a:t>sympotms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people referred o secondary care </a:t>
            </a:r>
            <a:r>
              <a:rPr lang="en-US" baseline="0" dirty="0" err="1" smtClean="0"/>
              <a:t>outpaitent</a:t>
            </a:r>
            <a:r>
              <a:rPr lang="en-US" baseline="0" dirty="0" smtClean="0"/>
              <a:t> clinics for memory </a:t>
            </a:r>
            <a:r>
              <a:rPr lang="en-US" baseline="0" dirty="0" err="1" smtClean="0"/>
              <a:t>difficultie</a:t>
            </a:r>
            <a:endParaRPr lang="en-US" baseline="0" dirty="0" smtClean="0"/>
          </a:p>
          <a:p>
            <a:r>
              <a:rPr lang="en-US" baseline="0" dirty="0" smtClean="0"/>
              <a:t>Less than 26 diagnosed </a:t>
            </a:r>
            <a:r>
              <a:rPr lang="en-US" baseline="0" dirty="0" err="1" smtClean="0"/>
              <a:t>dimentia</a:t>
            </a:r>
            <a:r>
              <a:rPr lang="en-US" baseline="0" dirty="0" smtClean="0"/>
              <a:t> correctly 94% of the time but with over 40% of people without </a:t>
            </a:r>
            <a:r>
              <a:rPr lang="en-US" baseline="0" dirty="0" err="1" smtClean="0"/>
              <a:t>dimentia</a:t>
            </a:r>
            <a:r>
              <a:rPr lang="en-US" baseline="0" dirty="0" smtClean="0"/>
              <a:t> being diagnosed as having </a:t>
            </a:r>
            <a:r>
              <a:rPr lang="en-US" baseline="0" dirty="0" err="1" smtClean="0"/>
              <a:t>dimentia</a:t>
            </a:r>
            <a:r>
              <a:rPr lang="en-US" baseline="0" dirty="0" smtClean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tested</a:t>
            </a:r>
            <a:r>
              <a:rPr lang="en-US" baseline="0" dirty="0" smtClean="0"/>
              <a:t> in a large, ethnically divers population (2,653 </a:t>
            </a:r>
            <a:r>
              <a:rPr lang="en-US" baseline="0" dirty="0" err="1" smtClean="0"/>
              <a:t>ppl</a:t>
            </a:r>
            <a:r>
              <a:rPr lang="en-US" baseline="0" dirty="0" smtClean="0"/>
              <a:t>, mean Age 50 with range of 18-85, Caucasian 34% AA 52$ Hispanic 11% other 2%</a:t>
            </a:r>
          </a:p>
          <a:p>
            <a:r>
              <a:rPr lang="en-US" baseline="0" dirty="0" smtClean="0"/>
              <a:t>66% fell below suggested cutoff (26) for impairment with cube drawing, delayed free recall, sentence repetition, placement of clock hands , abstraction items and verbal fluency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0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22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study showed </a:t>
            </a:r>
            <a:r>
              <a:rPr lang="en-US" dirty="0" err="1" smtClean="0"/>
              <a:t>vtamin</a:t>
            </a:r>
            <a:r>
              <a:rPr lang="en-US" dirty="0" smtClean="0"/>
              <a:t> E 2000IU</a:t>
            </a:r>
            <a:r>
              <a:rPr lang="en-US" baseline="0" dirty="0" smtClean="0"/>
              <a:t> per day delayed progression to sever dementia by 670 days (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655 with </a:t>
            </a:r>
            <a:r>
              <a:rPr lang="en-US" baseline="0" dirty="0" err="1" smtClean="0"/>
              <a:t>selefline</a:t>
            </a:r>
            <a:r>
              <a:rPr lang="en-US" baseline="0" dirty="0" smtClean="0"/>
              <a:t> a MAO inhibit) or 585 days with both</a:t>
            </a:r>
          </a:p>
          <a:p>
            <a:r>
              <a:rPr lang="en-US" baseline="0" dirty="0" smtClean="0"/>
              <a:t>Vitamin E not for routine prevention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Estrogen may actually be harmful- studies up </a:t>
            </a:r>
            <a:r>
              <a:rPr lang="en-US" baseline="0" dirty="0" err="1" smtClean="0"/>
              <a:t>til</a:t>
            </a:r>
            <a:r>
              <a:rPr lang="en-US" baseline="0" dirty="0" smtClean="0"/>
              <a:t> now have been uncontrolled, </a:t>
            </a:r>
            <a:r>
              <a:rPr lang="en-US" baseline="0" dirty="0" err="1" smtClean="0"/>
              <a:t>unblined</a:t>
            </a:r>
            <a:r>
              <a:rPr lang="en-US" baseline="0" dirty="0" smtClean="0"/>
              <a:t> and of short duration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Anti </a:t>
            </a:r>
            <a:r>
              <a:rPr lang="en-US" baseline="0" dirty="0" err="1" smtClean="0"/>
              <a:t>inflamatories</a:t>
            </a:r>
            <a:r>
              <a:rPr lang="en-US" baseline="0" dirty="0" smtClean="0"/>
              <a:t>- indomethacin only one to have found modest benefit, but it, as with naproxen, </a:t>
            </a:r>
            <a:r>
              <a:rPr lang="en-US" baseline="0" dirty="0" err="1" smtClean="0"/>
              <a:t>hydrochloriquine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dicflonac</a:t>
            </a:r>
            <a:r>
              <a:rPr lang="en-US" baseline="0" dirty="0" smtClean="0"/>
              <a:t>, have </a:t>
            </a:r>
            <a:r>
              <a:rPr lang="en-US" baseline="0" dirty="0" err="1" smtClean="0"/>
              <a:t>hgher</a:t>
            </a:r>
            <a:r>
              <a:rPr lang="en-US" baseline="0" dirty="0" smtClean="0"/>
              <a:t> rates of adverse events. In </a:t>
            </a:r>
            <a:r>
              <a:rPr lang="en-US" baseline="0" dirty="0" err="1" smtClean="0"/>
              <a:t>partocular</a:t>
            </a:r>
            <a:r>
              <a:rPr lang="en-US" baseline="0" dirty="0" smtClean="0"/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563DE-872F-1040-BA79-1CEC3409C73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37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10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2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45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821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57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35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8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3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61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8D62E-AF96-D04D-A957-EA9FD7A040E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6897B-B58C-F14F-9E4F-D8DD429FA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Delirium</a:t>
            </a:r>
          </a:p>
          <a:p>
            <a:r>
              <a:rPr lang="en-US" dirty="0" smtClean="0"/>
              <a:t>Mild neurocognitive disorder</a:t>
            </a:r>
          </a:p>
          <a:p>
            <a:r>
              <a:rPr lang="en-US" dirty="0" smtClean="0"/>
              <a:t>Major neurocognitive disorder</a:t>
            </a:r>
          </a:p>
          <a:p>
            <a:pPr lvl="1"/>
            <a:r>
              <a:rPr lang="en-US" dirty="0" smtClean="0"/>
              <a:t>Dementia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3727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8170" r="-13629" b="14070"/>
          <a:stretch/>
        </p:blipFill>
        <p:spPr>
          <a:xfrm>
            <a:off x="387350" y="481094"/>
            <a:ext cx="8299450" cy="5730875"/>
          </a:xfrm>
        </p:spPr>
      </p:pic>
    </p:spTree>
    <p:extLst>
      <p:ext uri="{BB962C8B-B14F-4D97-AF65-F5344CB8AC3E}">
        <p14:creationId xmlns:p14="http://schemas.microsoft.com/office/powerpoint/2010/main" val="30423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10 minutes</a:t>
            </a:r>
          </a:p>
          <a:p>
            <a:r>
              <a:rPr lang="en-US" dirty="0" smtClean="0"/>
              <a:t>Short term memory, </a:t>
            </a:r>
            <a:r>
              <a:rPr lang="en-US" dirty="0" err="1" smtClean="0"/>
              <a:t>visuospatial</a:t>
            </a:r>
            <a:r>
              <a:rPr lang="en-US" dirty="0" smtClean="0"/>
              <a:t> function, executive function, attention, concentration and working memory, language </a:t>
            </a:r>
          </a:p>
          <a:p>
            <a:r>
              <a:rPr lang="en-US" dirty="0" smtClean="0"/>
              <a:t>More detailed than MMSE. More sensitive to MCI</a:t>
            </a:r>
          </a:p>
          <a:p>
            <a:r>
              <a:rPr lang="en-US" dirty="0" smtClean="0"/>
              <a:t>Three versions to minimize “practice effects”</a:t>
            </a:r>
          </a:p>
        </p:txBody>
      </p:sp>
    </p:spTree>
    <p:extLst>
      <p:ext uri="{BB962C8B-B14F-4D97-AF65-F5344CB8AC3E}">
        <p14:creationId xmlns:p14="http://schemas.microsoft.com/office/powerpoint/2010/main" val="882032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4452" r="-24452"/>
          <a:stretch>
            <a:fillRect/>
          </a:stretch>
        </p:blipFill>
        <p:spPr>
          <a:xfrm>
            <a:off x="457200" y="394706"/>
            <a:ext cx="8229600" cy="5731458"/>
          </a:xfrm>
        </p:spPr>
      </p:pic>
    </p:spTree>
    <p:extLst>
      <p:ext uri="{BB962C8B-B14F-4D97-AF65-F5344CB8AC3E}">
        <p14:creationId xmlns:p14="http://schemas.microsoft.com/office/powerpoint/2010/main" val="367523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7868" r="-19517"/>
          <a:stretch/>
        </p:blipFill>
        <p:spPr>
          <a:xfrm>
            <a:off x="457200" y="240999"/>
            <a:ext cx="8229600" cy="6245225"/>
          </a:xfrm>
        </p:spPr>
      </p:pic>
    </p:spTree>
    <p:extLst>
      <p:ext uri="{BB962C8B-B14F-4D97-AF65-F5344CB8AC3E}">
        <p14:creationId xmlns:p14="http://schemas.microsoft.com/office/powerpoint/2010/main" val="1500414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 Cog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Clock drawing test and </a:t>
            </a:r>
            <a:r>
              <a:rPr lang="en-US" dirty="0" err="1" smtClean="0"/>
              <a:t>uncued</a:t>
            </a:r>
            <a:r>
              <a:rPr lang="en-US" dirty="0" smtClean="0"/>
              <a:t> recall of three unrelated words</a:t>
            </a:r>
          </a:p>
          <a:p>
            <a:r>
              <a:rPr lang="en-US" dirty="0" smtClean="0"/>
              <a:t>Scoring based on three rules</a:t>
            </a:r>
          </a:p>
          <a:p>
            <a:pPr lvl="1"/>
            <a:r>
              <a:rPr lang="en-US" dirty="0" smtClean="0"/>
              <a:t>Subjects recalling non of the words- demented</a:t>
            </a:r>
          </a:p>
          <a:p>
            <a:pPr lvl="1"/>
            <a:r>
              <a:rPr lang="en-US" dirty="0" smtClean="0"/>
              <a:t>Subjects recalling all words- non demented</a:t>
            </a:r>
          </a:p>
          <a:p>
            <a:pPr lvl="1"/>
            <a:r>
              <a:rPr lang="en-US" dirty="0" smtClean="0"/>
              <a:t>Subjects with one or two word- use CDT. If normal, non demented. If abnormal- demented</a:t>
            </a:r>
          </a:p>
          <a:p>
            <a:pPr lvl="1"/>
            <a:r>
              <a:rPr lang="en-US" dirty="0" smtClean="0"/>
              <a:t>Sensitivity 76 spec 89 (similar to MMSE at 25 cut off)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74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Treatment- 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Cholinesterase inhibitors</a:t>
            </a:r>
          </a:p>
          <a:p>
            <a:r>
              <a:rPr lang="en-US" dirty="0" smtClean="0"/>
              <a:t>NMDA receptor antagonist</a:t>
            </a:r>
            <a:endParaRPr lang="en-US" dirty="0"/>
          </a:p>
          <a:p>
            <a:pPr lvl="1"/>
            <a:r>
              <a:rPr lang="en-US" dirty="0" smtClean="0"/>
              <a:t>Glutamate (excitatory AA) over activates NDMA receptor (learning and memory)</a:t>
            </a:r>
          </a:p>
          <a:p>
            <a:pPr lvl="1"/>
            <a:r>
              <a:rPr lang="en-US" dirty="0" smtClean="0"/>
              <a:t>Best in patients with severe (MMSE 3-14)</a:t>
            </a:r>
          </a:p>
          <a:p>
            <a:pPr lvl="1"/>
            <a:r>
              <a:rPr lang="en-US" dirty="0" smtClean="0"/>
              <a:t>Vascular dementia</a:t>
            </a:r>
          </a:p>
          <a:p>
            <a:r>
              <a:rPr lang="en-US" dirty="0" smtClean="0"/>
              <a:t>Vitamin E</a:t>
            </a:r>
          </a:p>
          <a:p>
            <a:pPr lvl="1"/>
            <a:r>
              <a:rPr lang="en-US" dirty="0" smtClean="0"/>
              <a:t>Improves functional capacity, but no effect of cognitive performance</a:t>
            </a:r>
          </a:p>
          <a:p>
            <a:r>
              <a:rPr lang="en-US" dirty="0" smtClean="0"/>
              <a:t>Estrogen</a:t>
            </a:r>
          </a:p>
          <a:p>
            <a:r>
              <a:rPr lang="en-US" dirty="0" smtClean="0"/>
              <a:t>Anti-inflammatories</a:t>
            </a:r>
          </a:p>
          <a:p>
            <a:r>
              <a:rPr lang="en-US" dirty="0" smtClean="0"/>
              <a:t>Gingko balboa</a:t>
            </a:r>
          </a:p>
          <a:p>
            <a:r>
              <a:rPr lang="en-US" dirty="0" smtClean="0"/>
              <a:t>Statin</a:t>
            </a:r>
          </a:p>
        </p:txBody>
      </p:sp>
    </p:spTree>
    <p:extLst>
      <p:ext uri="{BB962C8B-B14F-4D97-AF65-F5344CB8AC3E}">
        <p14:creationId xmlns:p14="http://schemas.microsoft.com/office/powerpoint/2010/main" val="4065348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2-12 at 5.22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399" b="-26399"/>
          <a:stretch>
            <a:fillRect/>
          </a:stretch>
        </p:blipFill>
        <p:spPr>
          <a:xfrm>
            <a:off x="457200" y="429028"/>
            <a:ext cx="8229600" cy="5697136"/>
          </a:xfrm>
        </p:spPr>
      </p:pic>
    </p:spTree>
    <p:extLst>
      <p:ext uri="{BB962C8B-B14F-4D97-AF65-F5344CB8AC3E}">
        <p14:creationId xmlns:p14="http://schemas.microsoft.com/office/powerpoint/2010/main" val="1929237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Drugs that block beta-amyloid  processing or that use antibodies to fight beta amyloids</a:t>
            </a:r>
          </a:p>
          <a:p>
            <a:pPr lvl="1"/>
            <a:r>
              <a:rPr lang="en-US" dirty="0" err="1" smtClean="0"/>
              <a:t>Solanezumab</a:t>
            </a:r>
            <a:r>
              <a:rPr lang="en-US" dirty="0" smtClean="0"/>
              <a:t>- binds to beta amyloid, preventing formation of plaques</a:t>
            </a:r>
          </a:p>
          <a:p>
            <a:pPr lvl="1"/>
            <a:r>
              <a:rPr lang="en-US" dirty="0" err="1" smtClean="0"/>
              <a:t>Verubecestate</a:t>
            </a:r>
            <a:r>
              <a:rPr lang="en-US" dirty="0" smtClean="0"/>
              <a:t>- inhibits beta </a:t>
            </a:r>
            <a:r>
              <a:rPr lang="en-US" dirty="0" err="1" smtClean="0"/>
              <a:t>secretase</a:t>
            </a:r>
            <a:r>
              <a:rPr lang="en-US" dirty="0" smtClean="0"/>
              <a:t> BACE which stops clipping from amyloid </a:t>
            </a:r>
            <a:r>
              <a:rPr lang="en-US" dirty="0" err="1" smtClean="0"/>
              <a:t>precusor</a:t>
            </a:r>
            <a:r>
              <a:rPr lang="en-US" dirty="0" smtClean="0"/>
              <a:t> protein (Phase III)</a:t>
            </a:r>
          </a:p>
          <a:p>
            <a:r>
              <a:rPr lang="en-US" dirty="0" smtClean="0"/>
              <a:t>Drugs that affect Tau </a:t>
            </a:r>
            <a:r>
              <a:rPr lang="en-US" dirty="0" err="1" smtClean="0"/>
              <a:t>protien</a:t>
            </a:r>
            <a:endParaRPr lang="en-US" dirty="0" smtClean="0"/>
          </a:p>
          <a:p>
            <a:pPr lvl="1"/>
            <a:r>
              <a:rPr lang="en-US" dirty="0" smtClean="0"/>
              <a:t>AADvac1 – stimulates immune system to attach </a:t>
            </a:r>
            <a:r>
              <a:rPr lang="en-US" dirty="0" err="1" smtClean="0"/>
              <a:t>abnoral</a:t>
            </a:r>
            <a:r>
              <a:rPr lang="en-US" dirty="0" smtClean="0"/>
              <a:t> tau (Phase II)</a:t>
            </a:r>
          </a:p>
          <a:p>
            <a:r>
              <a:rPr lang="en-US" dirty="0" smtClean="0"/>
              <a:t>Drugs that affect Inflammation</a:t>
            </a:r>
          </a:p>
          <a:p>
            <a:pPr lvl="1"/>
            <a:r>
              <a:rPr lang="en-US" dirty="0" smtClean="0"/>
              <a:t>CSP-1103- modulates microglia that help clear beta amyloid via </a:t>
            </a:r>
            <a:r>
              <a:rPr lang="en-US" dirty="0" err="1" smtClean="0"/>
              <a:t>infammatory</a:t>
            </a:r>
            <a:r>
              <a:rPr lang="en-US" dirty="0" smtClean="0"/>
              <a:t> compounds that destroy nearby cells</a:t>
            </a:r>
          </a:p>
        </p:txBody>
      </p:sp>
    </p:spTree>
    <p:extLst>
      <p:ext uri="{BB962C8B-B14F-4D97-AF65-F5344CB8AC3E}">
        <p14:creationId xmlns:p14="http://schemas.microsoft.com/office/powerpoint/2010/main" val="560927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Trials for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Anti-Amyloid Treatment in Asymptomatic Alzheimer’s Disease (A4 trail)</a:t>
            </a:r>
          </a:p>
          <a:p>
            <a:pPr lvl="1"/>
            <a:r>
              <a:rPr lang="en-US" dirty="0" smtClean="0"/>
              <a:t>Effectiveness of </a:t>
            </a:r>
            <a:r>
              <a:rPr lang="en-US" dirty="0" err="1" smtClean="0"/>
              <a:t>slanuezumab</a:t>
            </a:r>
            <a:r>
              <a:rPr lang="en-US" dirty="0" smtClean="0"/>
              <a:t> at preventing disease in high risk individuals</a:t>
            </a:r>
          </a:p>
          <a:p>
            <a:r>
              <a:rPr lang="en-US" dirty="0" smtClean="0"/>
              <a:t>TOMMORROW Trial</a:t>
            </a:r>
          </a:p>
          <a:p>
            <a:pPr lvl="1"/>
            <a:r>
              <a:rPr lang="en-US" dirty="0" smtClean="0"/>
              <a:t>Trialing pioglitazone on asymptomatic people, some of whom have Apo E-e4</a:t>
            </a:r>
          </a:p>
          <a:p>
            <a:pPr lvl="2"/>
            <a:r>
              <a:rPr lang="en-US" dirty="0" smtClean="0"/>
              <a:t>Might decrease inflammation and beta amyloid levels, </a:t>
            </a:r>
            <a:r>
              <a:rPr lang="en-US" dirty="0" err="1" smtClean="0"/>
              <a:t>inprove</a:t>
            </a:r>
            <a:r>
              <a:rPr lang="en-US" dirty="0" smtClean="0"/>
              <a:t> blood flow and increase glucose utilization in brain</a:t>
            </a:r>
          </a:p>
          <a:p>
            <a:r>
              <a:rPr lang="en-US" dirty="0" smtClean="0"/>
              <a:t>Dominantly Inherited </a:t>
            </a:r>
            <a:r>
              <a:rPr lang="en-US" dirty="0" err="1" smtClean="0"/>
              <a:t>Alzeimer</a:t>
            </a:r>
            <a:r>
              <a:rPr lang="en-US" dirty="0" smtClean="0"/>
              <a:t> Network Trial Unit (DIAN-TU)</a:t>
            </a:r>
          </a:p>
          <a:p>
            <a:pPr lvl="1"/>
            <a:r>
              <a:rPr lang="en-US" dirty="0" err="1" smtClean="0"/>
              <a:t>Solanezumab</a:t>
            </a:r>
            <a:r>
              <a:rPr lang="en-US" dirty="0" smtClean="0"/>
              <a:t> and </a:t>
            </a:r>
            <a:r>
              <a:rPr lang="en-US" dirty="0" err="1" smtClean="0"/>
              <a:t>gantenerumab</a:t>
            </a:r>
            <a:endParaRPr lang="en-US" dirty="0" smtClean="0"/>
          </a:p>
          <a:p>
            <a:r>
              <a:rPr lang="en-US" dirty="0" smtClean="0"/>
              <a:t>Alzheimer's prevention Initiative</a:t>
            </a:r>
          </a:p>
          <a:p>
            <a:pPr lvl="1"/>
            <a:r>
              <a:rPr lang="en-US" dirty="0" smtClean="0"/>
              <a:t>Also for gene mutation patients</a:t>
            </a:r>
          </a:p>
          <a:p>
            <a:pPr lvl="1"/>
            <a:r>
              <a:rPr lang="en-US" dirty="0" err="1" smtClean="0"/>
              <a:t>Cenezumab</a:t>
            </a:r>
            <a:r>
              <a:rPr lang="en-US" dirty="0" smtClean="0"/>
              <a:t>- antibodies against eta amyloid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460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outpatient psychiatrist, even private practice, that accept/diagnose dementia patients</a:t>
            </a:r>
          </a:p>
          <a:p>
            <a:r>
              <a:rPr lang="en-US" dirty="0" err="1" smtClean="0"/>
              <a:t>Dr</a:t>
            </a:r>
            <a:r>
              <a:rPr lang="en-US" dirty="0" smtClean="0"/>
              <a:t> Meg Thayer (925-855-0459) </a:t>
            </a:r>
            <a:r>
              <a:rPr lang="en-US" dirty="0" err="1" smtClean="0"/>
              <a:t>nueropsych</a:t>
            </a:r>
            <a:r>
              <a:rPr lang="en-US" dirty="0" smtClean="0"/>
              <a:t> testing</a:t>
            </a:r>
          </a:p>
          <a:p>
            <a:pPr lvl="1"/>
            <a:r>
              <a:rPr lang="en-US" dirty="0" smtClean="0"/>
              <a:t>Though </a:t>
            </a:r>
            <a:r>
              <a:rPr lang="en-US" dirty="0" err="1" smtClean="0"/>
              <a:t>Im</a:t>
            </a:r>
            <a:r>
              <a:rPr lang="en-US" dirty="0" smtClean="0"/>
              <a:t> getting mixed reviews about how useful this is</a:t>
            </a:r>
          </a:p>
          <a:p>
            <a:r>
              <a:rPr lang="en-US" dirty="0" smtClean="0"/>
              <a:t>UC Davis Alzheimer’s Clinic in Martinez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78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Dementia </a:t>
            </a:r>
            <a:r>
              <a:rPr lang="en-US" dirty="0" err="1" smtClean="0"/>
              <a:t>Dx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be an acquired disease</a:t>
            </a:r>
          </a:p>
          <a:p>
            <a:r>
              <a:rPr lang="en-US" dirty="0" smtClean="0"/>
              <a:t>Must be significant decline</a:t>
            </a:r>
          </a:p>
          <a:p>
            <a:r>
              <a:rPr lang="en-US" dirty="0" smtClean="0"/>
              <a:t>Must interfere with ADLs</a:t>
            </a:r>
          </a:p>
          <a:p>
            <a:r>
              <a:rPr lang="en-US" dirty="0" smtClean="0"/>
              <a:t>No other mental health diseases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9522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www.alz.org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 on the disease</a:t>
            </a:r>
          </a:p>
          <a:p>
            <a:pPr lvl="1"/>
            <a:r>
              <a:rPr lang="en-US" dirty="0" smtClean="0"/>
              <a:t>10 signs that help with differentiating normal </a:t>
            </a:r>
            <a:r>
              <a:rPr lang="en-US" dirty="0" err="1" smtClean="0"/>
              <a:t>vs</a:t>
            </a:r>
            <a:r>
              <a:rPr lang="en-US" dirty="0" smtClean="0"/>
              <a:t> abnormal cognitive function loss</a:t>
            </a:r>
          </a:p>
          <a:p>
            <a:pPr lvl="1"/>
            <a:r>
              <a:rPr lang="en-US" dirty="0" smtClean="0"/>
              <a:t>Myths- memory loss is natural, roles of aspartame, silver fillings, vaccines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Education on treatment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TrialMatch</a:t>
            </a:r>
            <a:r>
              <a:rPr lang="en-US" dirty="0" smtClean="0"/>
              <a:t>” Tool to match patients to clinical trials</a:t>
            </a:r>
          </a:p>
          <a:p>
            <a:pPr lvl="2"/>
            <a:r>
              <a:rPr lang="en-US" dirty="0" smtClean="0"/>
              <a:t>Includes “information you need from your doctor” </a:t>
            </a:r>
          </a:p>
        </p:txBody>
      </p:sp>
    </p:spTree>
    <p:extLst>
      <p:ext uri="{BB962C8B-B14F-4D97-AF65-F5344CB8AC3E}">
        <p14:creationId xmlns:p14="http://schemas.microsoft.com/office/powerpoint/2010/main" val="1344724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www.alz.org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 with Alzheimer's</a:t>
            </a:r>
            <a:endParaRPr lang="en-US" dirty="0"/>
          </a:p>
          <a:p>
            <a:pPr lvl="1"/>
            <a:r>
              <a:rPr lang="en-US" dirty="0" smtClean="0"/>
              <a:t>Education for care givers</a:t>
            </a:r>
          </a:p>
          <a:p>
            <a:pPr lvl="2"/>
            <a:r>
              <a:rPr lang="en-US" dirty="0" smtClean="0"/>
              <a:t>How to handle different behaviors )</a:t>
            </a:r>
            <a:r>
              <a:rPr lang="en-US" dirty="0" err="1" smtClean="0"/>
              <a:t>agression</a:t>
            </a:r>
            <a:r>
              <a:rPr lang="en-US" dirty="0" smtClean="0"/>
              <a:t>, anxiety, depression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Use this tool: when patient comes in, ask “what  behaviors have you seen?” then go to website with them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0444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domains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Learning/ memory </a:t>
            </a:r>
          </a:p>
          <a:p>
            <a:r>
              <a:rPr lang="en-US" dirty="0" smtClean="0"/>
              <a:t>Language</a:t>
            </a:r>
          </a:p>
          <a:p>
            <a:r>
              <a:rPr lang="en-US" dirty="0" smtClean="0"/>
              <a:t>Executive function</a:t>
            </a:r>
          </a:p>
          <a:p>
            <a:r>
              <a:rPr lang="en-US" dirty="0" smtClean="0"/>
              <a:t>Perception-motor function</a:t>
            </a:r>
          </a:p>
          <a:p>
            <a:r>
              <a:rPr lang="en-US" dirty="0" smtClean="0"/>
              <a:t>Social cognition</a:t>
            </a:r>
          </a:p>
          <a:p>
            <a:r>
              <a:rPr lang="en-US" dirty="0" smtClean="0"/>
              <a:t>DSM IV did not include social cognition or complex attention. Also memory is NO LONGER the most important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9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Delirium- </a:t>
            </a:r>
          </a:p>
          <a:p>
            <a:pPr lvl="1"/>
            <a:r>
              <a:rPr lang="en-US" dirty="0" smtClean="0"/>
              <a:t>Fluctuating, acute and altered consciousness</a:t>
            </a:r>
          </a:p>
          <a:p>
            <a:pPr lvl="2"/>
            <a:r>
              <a:rPr lang="en-US" dirty="0" smtClean="0"/>
              <a:t>CAM 94-100% sensitivity and 90-95% specificity</a:t>
            </a:r>
          </a:p>
          <a:p>
            <a:pPr lvl="3"/>
            <a:r>
              <a:rPr lang="en-US" dirty="0" smtClean="0"/>
              <a:t>Acute onset and fluctuation</a:t>
            </a:r>
          </a:p>
          <a:p>
            <a:pPr lvl="3"/>
            <a:r>
              <a:rPr lang="en-US" dirty="0" smtClean="0"/>
              <a:t>Inattention</a:t>
            </a:r>
          </a:p>
          <a:p>
            <a:pPr lvl="3"/>
            <a:r>
              <a:rPr lang="en-US" dirty="0" smtClean="0"/>
              <a:t>Disorganized thinking</a:t>
            </a:r>
          </a:p>
          <a:p>
            <a:pPr lvl="3"/>
            <a:r>
              <a:rPr lang="en-US" dirty="0" smtClean="0"/>
              <a:t>Altered level of consciousness</a:t>
            </a:r>
          </a:p>
          <a:p>
            <a:r>
              <a:rPr lang="en-US" dirty="0" smtClean="0"/>
              <a:t>Depression</a:t>
            </a:r>
          </a:p>
          <a:p>
            <a:pPr lvl="1"/>
            <a:r>
              <a:rPr lang="en-US" dirty="0" smtClean="0"/>
              <a:t>Self reporting memory loss as well as other signs of depression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838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History- chronic, acute, stages</a:t>
            </a:r>
          </a:p>
          <a:p>
            <a:r>
              <a:rPr lang="en-US" dirty="0" smtClean="0"/>
              <a:t>Risk factors for vascular disease</a:t>
            </a:r>
          </a:p>
          <a:p>
            <a:r>
              <a:rPr lang="en-US" dirty="0" smtClean="0"/>
              <a:t>Medications- anticholinergic, narcotics, psychotropic, sedative-hypnotics</a:t>
            </a:r>
          </a:p>
          <a:p>
            <a:r>
              <a:rPr lang="en-US" dirty="0" smtClean="0"/>
              <a:t>Pre-morbid intelligence and education levels</a:t>
            </a:r>
          </a:p>
          <a:p>
            <a:r>
              <a:rPr lang="en-US" dirty="0" smtClean="0"/>
              <a:t>Focal </a:t>
            </a:r>
            <a:r>
              <a:rPr lang="en-US" dirty="0" err="1" smtClean="0"/>
              <a:t>neuro</a:t>
            </a:r>
            <a:r>
              <a:rPr lang="en-US" dirty="0" smtClean="0"/>
              <a:t> </a:t>
            </a:r>
            <a:r>
              <a:rPr lang="en-US" dirty="0" err="1" smtClean="0"/>
              <a:t>defecits</a:t>
            </a:r>
            <a:endParaRPr lang="en-US" dirty="0" smtClean="0"/>
          </a:p>
          <a:p>
            <a:r>
              <a:rPr lang="en-US" dirty="0" smtClean="0"/>
              <a:t>CBC, B12, </a:t>
            </a:r>
            <a:r>
              <a:rPr lang="en-US" dirty="0" err="1" smtClean="0"/>
              <a:t>folate</a:t>
            </a:r>
            <a:r>
              <a:rPr lang="en-US" dirty="0" smtClean="0"/>
              <a:t>, ESR, electrolytes, glucose CMP, TSH, RPR, HIV</a:t>
            </a:r>
          </a:p>
        </p:txBody>
      </p:sp>
    </p:spTree>
    <p:extLst>
      <p:ext uri="{BB962C8B-B14F-4D97-AF65-F5344CB8AC3E}">
        <p14:creationId xmlns:p14="http://schemas.microsoft.com/office/powerpoint/2010/main" val="82089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Alzheimer's- anterograde long-term episodic amnesia</a:t>
            </a:r>
          </a:p>
          <a:p>
            <a:pPr lvl="1"/>
            <a:r>
              <a:rPr lang="en-US" dirty="0" smtClean="0"/>
              <a:t>Distinctive memory loss- declarative episodic memory- memory of events occurring at particular time and place</a:t>
            </a:r>
          </a:p>
          <a:p>
            <a:pPr lvl="1"/>
            <a:r>
              <a:rPr lang="en-US" dirty="0" smtClean="0"/>
              <a:t>Memory of recent events</a:t>
            </a:r>
          </a:p>
          <a:p>
            <a:pPr lvl="1"/>
            <a:r>
              <a:rPr lang="en-US" dirty="0" smtClean="0"/>
              <a:t>Executive function</a:t>
            </a:r>
          </a:p>
          <a:p>
            <a:pPr lvl="1"/>
            <a:r>
              <a:rPr lang="en-US" dirty="0" smtClean="0"/>
              <a:t>Loss of insight</a:t>
            </a:r>
          </a:p>
          <a:p>
            <a:pPr lvl="1"/>
            <a:r>
              <a:rPr lang="en-US" dirty="0" smtClean="0"/>
              <a:t>Later- dyspraxia (difficulty performing learned motor tasks)</a:t>
            </a:r>
          </a:p>
          <a:p>
            <a:pPr lvl="1"/>
            <a:r>
              <a:rPr lang="en-US" dirty="0" smtClean="0"/>
              <a:t>Later- olfactory dysfunction</a:t>
            </a:r>
          </a:p>
          <a:p>
            <a:pPr lvl="1"/>
            <a:r>
              <a:rPr lang="en-US" dirty="0" smtClean="0"/>
              <a:t>Later- motor symptoms. If early, consider other diagnosis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02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Vascular</a:t>
            </a:r>
          </a:p>
          <a:p>
            <a:pPr lvl="1"/>
            <a:r>
              <a:rPr lang="en-US" dirty="0" smtClean="0"/>
              <a:t>Usually step wise fashion </a:t>
            </a:r>
            <a:r>
              <a:rPr lang="en-US" dirty="0"/>
              <a:t>w</a:t>
            </a:r>
            <a:r>
              <a:rPr lang="en-US" dirty="0" smtClean="0"/>
              <a:t>ith other neurological signs and vascular disease risk factors</a:t>
            </a:r>
          </a:p>
          <a:p>
            <a:r>
              <a:rPr lang="en-US" dirty="0" err="1" smtClean="0"/>
              <a:t>Lewy</a:t>
            </a:r>
            <a:r>
              <a:rPr lang="en-US" dirty="0" smtClean="0"/>
              <a:t> Bodies</a:t>
            </a:r>
          </a:p>
          <a:p>
            <a:pPr lvl="1"/>
            <a:r>
              <a:rPr lang="en-US" dirty="0" smtClean="0"/>
              <a:t>Early appearance of visual hallucinations </a:t>
            </a:r>
            <a:r>
              <a:rPr lang="en-US" dirty="0" err="1" smtClean="0"/>
              <a:t>dysautonomia</a:t>
            </a:r>
            <a:r>
              <a:rPr lang="en-US" dirty="0" smtClean="0"/>
              <a:t>, sleep disorders and neuroleptic sensitivity</a:t>
            </a:r>
          </a:p>
          <a:p>
            <a:r>
              <a:rPr lang="en-US" dirty="0" smtClean="0"/>
              <a:t>FTD- many types</a:t>
            </a:r>
          </a:p>
          <a:p>
            <a:pPr lvl="1"/>
            <a:r>
              <a:rPr lang="en-US" dirty="0" smtClean="0"/>
              <a:t>Frontal or temporal lobes, left over right- greater problems with language related problems</a:t>
            </a:r>
          </a:p>
          <a:p>
            <a:pPr lvl="1"/>
            <a:r>
              <a:rPr lang="en-US" dirty="0" smtClean="0"/>
              <a:t>Changes in personality, behavior and executive function</a:t>
            </a:r>
          </a:p>
          <a:p>
            <a:pPr lvl="1"/>
            <a:r>
              <a:rPr lang="en-US" dirty="0" err="1" smtClean="0"/>
              <a:t>Disfluent</a:t>
            </a:r>
            <a:r>
              <a:rPr lang="en-US" dirty="0" smtClean="0"/>
              <a:t> aphasia with semantic dementia (loss of word meaning, but comprehension still in tact) </a:t>
            </a:r>
          </a:p>
          <a:p>
            <a:r>
              <a:rPr lang="en-US" dirty="0" err="1" smtClean="0"/>
              <a:t>Parkinsonian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86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Office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Screening?</a:t>
            </a:r>
          </a:p>
          <a:p>
            <a:pPr lvl="1"/>
            <a:r>
              <a:rPr lang="en-US" dirty="0" smtClean="0"/>
              <a:t> MMSE</a:t>
            </a:r>
          </a:p>
          <a:p>
            <a:pPr lvl="2"/>
            <a:r>
              <a:rPr lang="en-US" dirty="0" smtClean="0"/>
              <a:t>7 minutes</a:t>
            </a:r>
          </a:p>
          <a:p>
            <a:pPr lvl="2"/>
            <a:r>
              <a:rPr lang="en-US" dirty="0" smtClean="0"/>
              <a:t>Tests orientation, recall, attention, calculation, language and constructional praxis</a:t>
            </a:r>
          </a:p>
          <a:p>
            <a:pPr lvl="2"/>
            <a:r>
              <a:rPr lang="en-US" dirty="0" smtClean="0"/>
              <a:t>Using cut off of 24/30- sensitivity of  87% spec 82%</a:t>
            </a:r>
          </a:p>
          <a:p>
            <a:pPr lvl="2"/>
            <a:r>
              <a:rPr lang="en-US" dirty="0" smtClean="0"/>
              <a:t>Influenced by age, education, language, motor and visual impairments </a:t>
            </a:r>
          </a:p>
          <a:p>
            <a:pPr lvl="2"/>
            <a:r>
              <a:rPr lang="en-US" dirty="0" smtClean="0"/>
              <a:t>Not great for use of progression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76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24288" b="24288"/>
          <a:stretch>
            <a:fillRect/>
          </a:stretch>
        </p:blipFill>
        <p:spPr>
          <a:xfrm>
            <a:off x="199744" y="531994"/>
            <a:ext cx="8229600" cy="6074679"/>
          </a:xfrm>
        </p:spPr>
      </p:pic>
    </p:spTree>
    <p:extLst>
      <p:ext uri="{BB962C8B-B14F-4D97-AF65-F5344CB8AC3E}">
        <p14:creationId xmlns:p14="http://schemas.microsoft.com/office/powerpoint/2010/main" val="356888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2633</TotalTime>
  <Words>1447</Words>
  <Application>Microsoft Office PowerPoint</Application>
  <PresentationFormat>On-screen Show (4:3)</PresentationFormat>
  <Paragraphs>171</Paragraphs>
  <Slides>21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Cognitive Disorders</vt:lpstr>
      <vt:lpstr>Dementia Dx</vt:lpstr>
      <vt:lpstr>Cognitive domains </vt:lpstr>
      <vt:lpstr>DDX</vt:lpstr>
      <vt:lpstr>Work up</vt:lpstr>
      <vt:lpstr>Types</vt:lpstr>
      <vt:lpstr>Other types</vt:lpstr>
      <vt:lpstr>In the Office</vt:lpstr>
      <vt:lpstr>PowerPoint Presentation</vt:lpstr>
      <vt:lpstr>PowerPoint Presentation</vt:lpstr>
      <vt:lpstr>MoCA</vt:lpstr>
      <vt:lpstr>PowerPoint Presentation</vt:lpstr>
      <vt:lpstr>PowerPoint Presentation</vt:lpstr>
      <vt:lpstr>Mini Cog</vt:lpstr>
      <vt:lpstr>Treatment- AD</vt:lpstr>
      <vt:lpstr>PowerPoint Presentation</vt:lpstr>
      <vt:lpstr>Future trends</vt:lpstr>
      <vt:lpstr>Trials for Prevention</vt:lpstr>
      <vt:lpstr>What to do</vt:lpstr>
      <vt:lpstr>www.alz.org</vt:lpstr>
      <vt:lpstr>www.alz.org</vt:lpstr>
    </vt:vector>
  </TitlesOfParts>
  <Company>UWSOM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 Patberg</dc:creator>
  <cp:lastModifiedBy>Lorena Salcedo-Alvarado</cp:lastModifiedBy>
  <cp:revision>14</cp:revision>
  <dcterms:created xsi:type="dcterms:W3CDTF">2017-02-12T23:04:13Z</dcterms:created>
  <dcterms:modified xsi:type="dcterms:W3CDTF">2017-09-12T19:35:42Z</dcterms:modified>
</cp:coreProperties>
</file>